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0"/>
  </p:notesMasterIdLst>
  <p:sldIdLst>
    <p:sldId id="352" r:id="rId2"/>
    <p:sldId id="393" r:id="rId3"/>
    <p:sldId id="396" r:id="rId4"/>
    <p:sldId id="397" r:id="rId5"/>
    <p:sldId id="353" r:id="rId6"/>
    <p:sldId id="354" r:id="rId7"/>
    <p:sldId id="355" r:id="rId8"/>
    <p:sldId id="356" r:id="rId9"/>
    <p:sldId id="357" r:id="rId10"/>
    <p:sldId id="373" r:id="rId11"/>
    <p:sldId id="303" r:id="rId12"/>
    <p:sldId id="315" r:id="rId13"/>
    <p:sldId id="316" r:id="rId14"/>
    <p:sldId id="374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49" r:id="rId26"/>
    <p:sldId id="392" r:id="rId27"/>
    <p:sldId id="351" r:id="rId28"/>
    <p:sldId id="347" r:id="rId29"/>
    <p:sldId id="328" r:id="rId30"/>
    <p:sldId id="329" r:id="rId31"/>
    <p:sldId id="330" r:id="rId32"/>
    <p:sldId id="331" r:id="rId33"/>
    <p:sldId id="334" r:id="rId34"/>
    <p:sldId id="335" r:id="rId35"/>
    <p:sldId id="381" r:id="rId36"/>
    <p:sldId id="359" r:id="rId37"/>
    <p:sldId id="360" r:id="rId38"/>
    <p:sldId id="361" r:id="rId39"/>
    <p:sldId id="362" r:id="rId40"/>
    <p:sldId id="363" r:id="rId41"/>
    <p:sldId id="364" r:id="rId42"/>
    <p:sldId id="366" r:id="rId43"/>
    <p:sldId id="367" r:id="rId44"/>
    <p:sldId id="370" r:id="rId45"/>
    <p:sldId id="372" r:id="rId46"/>
    <p:sldId id="380" r:id="rId47"/>
    <p:sldId id="317" r:id="rId48"/>
    <p:sldId id="375" r:id="rId49"/>
    <p:sldId id="320" r:id="rId50"/>
    <p:sldId id="322" r:id="rId51"/>
    <p:sldId id="327" r:id="rId52"/>
    <p:sldId id="325" r:id="rId53"/>
    <p:sldId id="346" r:id="rId54"/>
    <p:sldId id="348" r:id="rId55"/>
    <p:sldId id="379" r:id="rId56"/>
    <p:sldId id="350" r:id="rId57"/>
    <p:sldId id="376" r:id="rId58"/>
    <p:sldId id="394" r:id="rId5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m0V2SbzZUsP05LVTHy3YtRCo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004" autoAdjust="0"/>
  </p:normalViewPr>
  <p:slideViewPr>
    <p:cSldViewPr snapToGrid="0">
      <p:cViewPr varScale="1">
        <p:scale>
          <a:sx n="63" d="100"/>
          <a:sy n="63" d="100"/>
        </p:scale>
        <p:origin x="372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50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80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92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161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04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ctrTitle"/>
          </p:nvPr>
        </p:nvSpPr>
        <p:spPr>
          <a:xfrm>
            <a:off x="1524000" y="1988598"/>
            <a:ext cx="9144000" cy="1521364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EAAFF-FE0C-4084-11F9-F8B3E26F6A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81214"/>
            <a:ext cx="12192000" cy="3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58A2C-75A2-6180-1CC5-B21A1BFD44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17" y="31035"/>
            <a:ext cx="1595654" cy="776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219897" y="659103"/>
            <a:ext cx="11169301" cy="650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0" y="1627444"/>
            <a:ext cx="12192000" cy="48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Char char="•"/>
              <a:defRPr sz="23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26" name="Google Shape;26;p49"/>
          <p:cNvSpPr txBox="1"/>
          <p:nvPr userDrawn="1"/>
        </p:nvSpPr>
        <p:spPr>
          <a:xfrm>
            <a:off x="1" y="600804"/>
            <a:ext cx="219896" cy="867538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C59A4-873A-9F24-D0CF-49407B9C5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909"/>
            <a:ext cx="1197849" cy="5828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BF003-DE94-8FC6-3C20-271FF86E13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3319"/>
            <a:ext cx="11784330" cy="4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9A8C01-8DC2-97C8-4F54-16BE6D03727C}"/>
              </a:ext>
            </a:extLst>
          </p:cNvPr>
          <p:cNvCxnSpPr>
            <a:cxnSpLocks/>
          </p:cNvCxnSpPr>
          <p:nvPr userDrawn="1"/>
        </p:nvCxnSpPr>
        <p:spPr>
          <a:xfrm>
            <a:off x="0" y="1468342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E00232-167D-C55B-1FD9-04BD27E02609}"/>
              </a:ext>
            </a:extLst>
          </p:cNvPr>
          <p:cNvSpPr txBox="1"/>
          <p:nvPr userDrawn="1"/>
        </p:nvSpPr>
        <p:spPr>
          <a:xfrm>
            <a:off x="15556230" y="3337560"/>
            <a:ext cx="18473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25" name="Google Shape;25;p49"/>
          <p:cNvSpPr txBox="1">
            <a:spLocks noGrp="1"/>
          </p:cNvSpPr>
          <p:nvPr>
            <p:ph type="sldNum" idx="12"/>
          </p:nvPr>
        </p:nvSpPr>
        <p:spPr>
          <a:xfrm>
            <a:off x="11784330" y="6460934"/>
            <a:ext cx="412640" cy="387127"/>
          </a:xfrm>
          <a:prstGeom prst="rect">
            <a:avLst/>
          </a:prstGeom>
          <a:solidFill>
            <a:srgbClr val="FB743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non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B8E955E-38D4-6645-BF9C-5404CE26DFBD}" type="datetime1">
              <a:rPr lang="en-US" smtClean="0"/>
              <a:t>4/15/2024</a:t>
            </a:fld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345440" y="2241458"/>
            <a:ext cx="1155192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Hibernate Application Development &amp; CRUD Operations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6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Setup Scene Builder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06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1. Open Eclipse, File | New | Maven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1F512-FA40-4360-9079-454EAB08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524347"/>
            <a:ext cx="9017000" cy="48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9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2. Open Gluon Scene Builder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9CD9A-A0C8-4DE1-A717-E9C272DA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382" y="1594393"/>
            <a:ext cx="7015235" cy="46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3. Open JavaFX File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F3104-5A99-474D-B102-281FF38D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32" y="1517882"/>
            <a:ext cx="9044114" cy="48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8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Build CRUD Application with Repository Pattern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12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1. Open Eclipse, File | New | Maven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53924-88F1-4093-B912-C5E25CB8E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15" y="1489957"/>
            <a:ext cx="9071033" cy="49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8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2. Check Create a simple project -&gt; Browse Project -&gt; Next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37A81-9310-48C2-BF68-49CDB0D5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12" y="1508759"/>
            <a:ext cx="9042912" cy="48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7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3. Fill the information Project -&gt; Click Finish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E9714-A6D2-48C8-8E52-46E948B0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524086"/>
            <a:ext cx="8970650" cy="48731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C973A5-ECAA-426F-8619-613537AF0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20" y="2743200"/>
            <a:ext cx="2772146" cy="21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4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4. Structure of Maven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00C84-1C29-4914-9178-ED91FC79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24" y="1565970"/>
            <a:ext cx="9028176" cy="489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5. Create hibernate.cfg.xml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92D2A-A20D-448D-A11A-BA5FE08AF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36" y="1559360"/>
            <a:ext cx="8823960" cy="478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3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Data Management </a:t>
            </a:r>
          </a:p>
          <a:p>
            <a:pPr lvl="1">
              <a:lnSpc>
                <a:spcPct val="120000"/>
              </a:lnSpc>
            </a:pPr>
            <a:r>
              <a:rPr lang="en-US" sz="2600" dirty="0" smtClean="0"/>
              <a:t>Implement </a:t>
            </a:r>
            <a:r>
              <a:rPr lang="en-US" sz="2600" dirty="0"/>
              <a:t>CRUD (Create, Read, Update, Delete) operations to manage data </a:t>
            </a:r>
            <a:r>
              <a:rPr lang="en-US" sz="2600" dirty="0" smtClean="0"/>
              <a:t>effectively.</a:t>
            </a:r>
          </a:p>
          <a:p>
            <a:pPr lvl="1">
              <a:lnSpc>
                <a:spcPct val="120000"/>
              </a:lnSpc>
            </a:pPr>
            <a:r>
              <a:rPr lang="en-US" sz="2600" dirty="0" smtClean="0"/>
              <a:t>Utilize </a:t>
            </a:r>
            <a:r>
              <a:rPr lang="en-US" sz="2600" dirty="0"/>
              <a:t>Hibernate to map Java objects to database tables, simplifying data persistence and retrieval</a:t>
            </a:r>
            <a:r>
              <a:rPr lang="en-US" sz="2600" dirty="0" smtClean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User Interface </a:t>
            </a:r>
            <a:r>
              <a:rPr lang="en-US" dirty="0" smtClean="0"/>
              <a:t>Development</a:t>
            </a:r>
          </a:p>
          <a:p>
            <a:pPr lvl="1">
              <a:lnSpc>
                <a:spcPct val="120000"/>
              </a:lnSpc>
            </a:pPr>
            <a:r>
              <a:rPr lang="en-US" sz="2600" dirty="0" smtClean="0"/>
              <a:t>Design </a:t>
            </a:r>
            <a:r>
              <a:rPr lang="en-US" sz="2600" dirty="0"/>
              <a:t>and develop a user-friendly interface using JavaFX, enabling seamless interaction with the </a:t>
            </a:r>
            <a:r>
              <a:rPr lang="en-US" sz="2600" dirty="0" smtClean="0"/>
              <a:t>application.</a:t>
            </a:r>
          </a:p>
          <a:p>
            <a:pPr lvl="1">
              <a:lnSpc>
                <a:spcPct val="120000"/>
              </a:lnSpc>
            </a:pPr>
            <a:r>
              <a:rPr lang="en-US" sz="2600" dirty="0" smtClean="0"/>
              <a:t>Implement </a:t>
            </a:r>
            <a:r>
              <a:rPr lang="en-US" sz="2600" dirty="0"/>
              <a:t>features such as form input validation, error handling, and feedback mechanisms to enhance user experience.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43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6. Create Books in </a:t>
            </a:r>
            <a:r>
              <a:rPr lang="en-US" sz="2800" b="0" dirty="0" err="1"/>
              <a:t>Pojo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5798C-EA74-4824-99AA-7C75D582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04" y="1596898"/>
            <a:ext cx="8735568" cy="47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68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7. Create Students in </a:t>
            </a:r>
            <a:r>
              <a:rPr lang="en-US" sz="2800" b="0" dirty="0" err="1"/>
              <a:t>Pojo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DA75A-ED19-4E52-B550-30836F83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788" y="1556130"/>
            <a:ext cx="8893362" cy="481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8. Create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B8CA9-7991-45BC-8F2E-81813A44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6" y="1527576"/>
            <a:ext cx="8845296" cy="47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8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9. Save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69A27-FA90-4D1A-ADA7-ADF1C06A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04" y="1561147"/>
            <a:ext cx="8927592" cy="483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03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10. Get All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9904-4962-4427-859C-2245E5A4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1569910"/>
            <a:ext cx="8827008" cy="47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11. Delete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7C0C9-EEB8-4A61-A31D-803C311E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60" y="1533094"/>
            <a:ext cx="8919279" cy="48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42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12. Find A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78737-C04B-46BA-8B19-D2A9DCB6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604580"/>
            <a:ext cx="8763000" cy="47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54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13. Update a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26D3E-CAC9-455E-B143-C3F414BE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592415"/>
            <a:ext cx="8641842" cy="46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88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14. Create </a:t>
            </a:r>
            <a:r>
              <a:rPr lang="en-US" sz="2800" b="0" dirty="0" err="1"/>
              <a:t>IStudentRepository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5F89D-5C8F-4D0B-B422-D07BE5B2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537080"/>
            <a:ext cx="8964168" cy="48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88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15. Create </a:t>
            </a:r>
            <a:r>
              <a:rPr lang="en-US" sz="2800" b="0" dirty="0" err="1"/>
              <a:t>StudentRepository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965B1-424B-48AA-B98B-CC9150E0F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92" y="1572600"/>
            <a:ext cx="8763000" cy="47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4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Management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75" indent="0">
              <a:buNone/>
            </a:pPr>
            <a:r>
              <a:rPr lang="en-US" dirty="0"/>
              <a:t>Build </a:t>
            </a:r>
            <a:r>
              <a:rPr lang="en-US" dirty="0" smtClean="0"/>
              <a:t>Simple Student Management System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Step 1. </a:t>
            </a:r>
            <a:r>
              <a:rPr lang="en-US" dirty="0">
                <a:solidFill>
                  <a:schemeClr val="tx1"/>
                </a:solidFill>
              </a:rPr>
              <a:t>Setup JavaFX in </a:t>
            </a:r>
            <a:r>
              <a:rPr lang="en-US" dirty="0" smtClean="0">
                <a:solidFill>
                  <a:schemeClr val="tx1"/>
                </a:solidFill>
              </a:rPr>
              <a:t>Eclipse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Step 2. </a:t>
            </a:r>
            <a:r>
              <a:rPr lang="en-US" dirty="0">
                <a:solidFill>
                  <a:schemeClr val="tx1"/>
                </a:solidFill>
              </a:rPr>
              <a:t>Setup Scene Builder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Step 3. 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CRUD Application with Repository </a:t>
            </a:r>
            <a:r>
              <a:rPr lang="en-US" kern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</a:p>
          <a:p>
            <a:r>
              <a:rPr lang="en-US" kern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4. Design GUI Application with JavaFX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16. Create </a:t>
            </a:r>
            <a:r>
              <a:rPr lang="en-US" sz="2800" b="0" dirty="0" err="1"/>
              <a:t>IStudentService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C6D67-50BB-4522-BBE1-76EE5D6F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96" y="1571323"/>
            <a:ext cx="8808720" cy="47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2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17. Create </a:t>
            </a:r>
            <a:r>
              <a:rPr lang="en-US" sz="2800" b="0" dirty="0" err="1"/>
              <a:t>StudentService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C1121-632A-43DB-A7D2-989845426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28" y="1489836"/>
            <a:ext cx="9075420" cy="49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9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18. Create Main Function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8281E-2F79-4592-99BB-AD33A5DD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92" y="1591056"/>
            <a:ext cx="9007867" cy="48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7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19. Result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E2F80-6DD8-4F92-9FCA-C766B12C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15" y="1606894"/>
            <a:ext cx="9006840" cy="47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3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20. Result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F335C-3E65-4E3A-8074-FBE399FC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870577"/>
            <a:ext cx="6877918" cy="3537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D33FB0-E080-4EB9-88AD-2D45BB6A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538" y="1870577"/>
            <a:ext cx="6710792" cy="35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56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GUI Application with JavaFX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852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1. Open Eclipse, File | New | JavaFX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754C3-5438-4C36-96ED-90F52ED1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94" y="1555217"/>
            <a:ext cx="8703212" cy="47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12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2. Fill the Project Name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89902-AC0F-47C1-8EDA-10E38D4E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8" y="1564727"/>
            <a:ext cx="8991195" cy="48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05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3. Add JavaFX to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74BA8-B415-4C24-8E8C-E29EED73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71" y="1607166"/>
            <a:ext cx="8618806" cy="467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16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5. Add JavaFX SDK to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F576E-931F-4922-A1F6-D2F28FF4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88" y="1561513"/>
            <a:ext cx="8736024" cy="47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0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345440" y="2241458"/>
            <a:ext cx="1155192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Setup </a:t>
            </a: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JavaFX in </a:t>
            </a: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Eclipse IDE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263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6. Choose the application type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D8E00-C3BE-4A1B-80C1-7E855510F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501703"/>
            <a:ext cx="9318171" cy="49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45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7. Build the Architecture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06AAE-39CB-4BFE-8229-1E9E2F93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560743"/>
            <a:ext cx="9169400" cy="4900191"/>
          </a:xfrm>
          <a:prstGeom prst="rect">
            <a:avLst/>
          </a:prstGeom>
        </p:spPr>
      </p:pic>
      <p:sp>
        <p:nvSpPr>
          <p:cNvPr id="6" name="Google Shape;189;p9">
            <a:extLst>
              <a:ext uri="{FF2B5EF4-FFF2-40B4-BE49-F238E27FC236}">
                <a16:creationId xmlns:a16="http://schemas.microsoft.com/office/drawing/2014/main" id="{DF6D71D7-1AF5-47F4-9B95-DA1914D25126}"/>
              </a:ext>
            </a:extLst>
          </p:cNvPr>
          <p:cNvSpPr/>
          <p:nvPr/>
        </p:nvSpPr>
        <p:spPr>
          <a:xfrm>
            <a:off x="1511300" y="2177774"/>
            <a:ext cx="2256735" cy="162118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792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8. Open the page | copy VM arguments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2CCA3-4DC1-4F06-AC7B-CA7F4726C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34" y="1693061"/>
            <a:ext cx="8785332" cy="4767873"/>
          </a:xfrm>
          <a:prstGeom prst="rect">
            <a:avLst/>
          </a:prstGeom>
        </p:spPr>
      </p:pic>
      <p:sp>
        <p:nvSpPr>
          <p:cNvPr id="6" name="Google Shape;189;p9">
            <a:extLst>
              <a:ext uri="{FF2B5EF4-FFF2-40B4-BE49-F238E27FC236}">
                <a16:creationId xmlns:a16="http://schemas.microsoft.com/office/drawing/2014/main" id="{48E681BA-42A4-4B65-A1F7-86F47FF02E87}"/>
              </a:ext>
            </a:extLst>
          </p:cNvPr>
          <p:cNvSpPr/>
          <p:nvPr/>
        </p:nvSpPr>
        <p:spPr>
          <a:xfrm>
            <a:off x="4762500" y="3957984"/>
            <a:ext cx="3904422" cy="57426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7768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9. Right Click | Run Configurations…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FFE33-27E1-43BF-AF11-341629D6A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964" y="1533378"/>
            <a:ext cx="8839807" cy="4792833"/>
          </a:xfrm>
          <a:prstGeom prst="rect">
            <a:avLst/>
          </a:prstGeom>
        </p:spPr>
      </p:pic>
      <p:sp>
        <p:nvSpPr>
          <p:cNvPr id="5" name="Google Shape;189;p9">
            <a:extLst>
              <a:ext uri="{FF2B5EF4-FFF2-40B4-BE49-F238E27FC236}">
                <a16:creationId xmlns:a16="http://schemas.microsoft.com/office/drawing/2014/main" id="{3E32AC8C-080D-4FCB-9313-958AC2E28114}"/>
              </a:ext>
            </a:extLst>
          </p:cNvPr>
          <p:cNvSpPr/>
          <p:nvPr/>
        </p:nvSpPr>
        <p:spPr>
          <a:xfrm>
            <a:off x="5495235" y="3180522"/>
            <a:ext cx="2769704" cy="51683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7331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10. Edit Main File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1FD87-CD9A-451F-A619-127239AA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65" y="1585460"/>
            <a:ext cx="9024730" cy="4813631"/>
          </a:xfrm>
          <a:prstGeom prst="rect">
            <a:avLst/>
          </a:prstGeom>
        </p:spPr>
      </p:pic>
      <p:sp>
        <p:nvSpPr>
          <p:cNvPr id="6" name="Google Shape;189;p9">
            <a:extLst>
              <a:ext uri="{FF2B5EF4-FFF2-40B4-BE49-F238E27FC236}">
                <a16:creationId xmlns:a16="http://schemas.microsoft.com/office/drawing/2014/main" id="{EE7F430F-34B7-4D6A-997C-71017EDF854F}"/>
              </a:ext>
            </a:extLst>
          </p:cNvPr>
          <p:cNvSpPr/>
          <p:nvPr/>
        </p:nvSpPr>
        <p:spPr>
          <a:xfrm>
            <a:off x="4373768" y="3096590"/>
            <a:ext cx="6258891" cy="179787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430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11. Run JavaFX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536F1-3868-4E94-81E1-D1A704E9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73479"/>
            <a:ext cx="8902700" cy="47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92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12. Add Reference Another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55F84-DDE2-4F54-B1B2-9C41DD28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21" y="1694407"/>
            <a:ext cx="8675757" cy="45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44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13. Open </a:t>
            </a:r>
            <a:r>
              <a:rPr lang="en-US" sz="2800" b="0" dirty="0" err="1"/>
              <a:t>AccountGUI.fxml</a:t>
            </a:r>
            <a:r>
              <a:rPr lang="en-US" sz="2800" b="0" dirty="0"/>
              <a:t> in </a:t>
            </a:r>
            <a:r>
              <a:rPr lang="en-US" sz="2800" b="0" dirty="0" err="1"/>
              <a:t>SceneBuilder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92513-312F-4573-80C5-FD70ACC6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32" y="1517882"/>
            <a:ext cx="9044114" cy="48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50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14. Edit </a:t>
            </a:r>
            <a:r>
              <a:rPr lang="en-US" sz="2800" b="0" dirty="0" err="1"/>
              <a:t>Account.fxml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774BB-A1EB-4BC0-8861-EA893760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3" y="1533598"/>
            <a:ext cx="9212926" cy="48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4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15. Edit </a:t>
            </a:r>
            <a:r>
              <a:rPr lang="en-US" sz="2800" b="0" dirty="0" err="1"/>
              <a:t>Account.fxml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F7986-2C61-42D8-B898-4A8AFB84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36" y="1590643"/>
            <a:ext cx="9112588" cy="48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2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1. Open Eclipse, Help | Eclipse Market | e(</a:t>
            </a:r>
            <a:r>
              <a:rPr lang="en-US" sz="2800" b="0" dirty="0" err="1"/>
              <a:t>fx</a:t>
            </a:r>
            <a:r>
              <a:rPr lang="en-US" sz="2800" b="0" dirty="0"/>
              <a:t>)</a:t>
            </a:r>
            <a:r>
              <a:rPr lang="en-US" sz="2800" b="0" dirty="0" err="1"/>
              <a:t>clipse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B7D10-2AF0-4961-9CE0-ADB905D48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76" y="1551478"/>
            <a:ext cx="9054905" cy="4909456"/>
          </a:xfrm>
          <a:prstGeom prst="rect">
            <a:avLst/>
          </a:prstGeom>
        </p:spPr>
      </p:pic>
      <p:sp>
        <p:nvSpPr>
          <p:cNvPr id="5" name="Google Shape;189;p9">
            <a:extLst>
              <a:ext uri="{FF2B5EF4-FFF2-40B4-BE49-F238E27FC236}">
                <a16:creationId xmlns:a16="http://schemas.microsoft.com/office/drawing/2014/main" id="{F80C7480-8F43-4619-9D7D-1FA5B52D779F}"/>
              </a:ext>
            </a:extLst>
          </p:cNvPr>
          <p:cNvSpPr/>
          <p:nvPr/>
        </p:nvSpPr>
        <p:spPr>
          <a:xfrm>
            <a:off x="5389218" y="2071962"/>
            <a:ext cx="2570922" cy="350720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592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16. Edit </a:t>
            </a:r>
            <a:r>
              <a:rPr lang="en-US" sz="2800" b="0" dirty="0" err="1"/>
              <a:t>Account.fxml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F2170-4ECF-4F03-B09E-BA69D9EA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44" y="1549395"/>
            <a:ext cx="9195582" cy="48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48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17. Edit </a:t>
            </a:r>
            <a:r>
              <a:rPr lang="en-US" sz="2800" b="0" dirty="0" err="1"/>
              <a:t>Account.fxml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F5284-984F-460A-A52D-E3BD1109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2" y="1558816"/>
            <a:ext cx="8745415" cy="46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90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18. Edit </a:t>
            </a:r>
            <a:r>
              <a:rPr lang="en-US" sz="2800" b="0" dirty="0" err="1"/>
              <a:t>Account.fxml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953B0-B177-4D7B-B11A-A0DF02F15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78" y="1509707"/>
            <a:ext cx="9072444" cy="48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53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19. Edit the AccountController.java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589CF-BFF2-40B5-AA35-79C144C6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58" y="1557438"/>
            <a:ext cx="8562534" cy="4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9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20. Edit the AccountController.java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28D14-B8A1-49E1-9CDA-704E5B24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70" y="1615004"/>
            <a:ext cx="9026769" cy="48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05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21. Show all student and get </a:t>
            </a:r>
            <a:r>
              <a:rPr lang="en-US" sz="2800" b="0" dirty="0" err="1"/>
              <a:t>StudentID</a:t>
            </a:r>
            <a:r>
              <a:rPr lang="en-US" sz="2800" b="0" dirty="0"/>
              <a:t> when click first cell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3C1E2-F5EF-4F1B-98C3-9B6EF507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92" y="1533378"/>
            <a:ext cx="8979685" cy="4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27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22. CRUD for Students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8450C-99DC-4A85-9E5A-255C0721D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83" y="1645920"/>
            <a:ext cx="8749542" cy="4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69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23. Run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CE319-283A-429A-99FB-C5F413E6F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05" y="1534477"/>
            <a:ext cx="8984566" cy="47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12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39725" lvl="1" indent="0" algn="just">
              <a:lnSpc>
                <a:spcPct val="120000"/>
              </a:lnSpc>
              <a:buNone/>
            </a:pPr>
            <a:r>
              <a:rPr lang="en-US" sz="2800" dirty="0"/>
              <a:t>Concepts were introduced</a:t>
            </a:r>
            <a:r>
              <a:rPr lang="en-US" sz="2800" dirty="0" smtClean="0"/>
              <a:t>:</a:t>
            </a:r>
            <a:endParaRPr lang="en-US" sz="2600" dirty="0" smtClean="0"/>
          </a:p>
          <a:p>
            <a:pPr lvl="1" algn="just">
              <a:lnSpc>
                <a:spcPct val="120000"/>
              </a:lnSpc>
            </a:pPr>
            <a:r>
              <a:rPr lang="en-US" sz="2600" dirty="0" smtClean="0"/>
              <a:t>Implement </a:t>
            </a:r>
            <a:r>
              <a:rPr lang="en-US" sz="2600" dirty="0"/>
              <a:t>CRUD (Create, Read, Update, Delete) operations to manage data effectively.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/>
              <a:t>Utilize Hibernate to map Java objects to database tables, simplifying data persistence and retrieval.</a:t>
            </a:r>
            <a:endParaRPr lang="en-US" dirty="0"/>
          </a:p>
          <a:p>
            <a:pPr lvl="1" algn="just">
              <a:lnSpc>
                <a:spcPct val="120000"/>
              </a:lnSpc>
            </a:pPr>
            <a:r>
              <a:rPr lang="en-US" sz="2600" dirty="0" smtClean="0"/>
              <a:t>Design </a:t>
            </a:r>
            <a:r>
              <a:rPr lang="en-US" sz="2600" dirty="0"/>
              <a:t>and develop a user-friendly interface using JavaFX, enabling seamless interaction with the application.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/>
              <a:t>Implement features such as form input validation, error handling, and feedback mechanisms to enhance user experience.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1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2. Open openfx.io page, download JavaFX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D4930-5D51-4283-8B3C-81BF7BE12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9" y="1556166"/>
            <a:ext cx="8912949" cy="4835008"/>
          </a:xfrm>
          <a:prstGeom prst="rect">
            <a:avLst/>
          </a:prstGeom>
        </p:spPr>
      </p:pic>
      <p:sp>
        <p:nvSpPr>
          <p:cNvPr id="6" name="Google Shape;189;p9">
            <a:extLst>
              <a:ext uri="{FF2B5EF4-FFF2-40B4-BE49-F238E27FC236}">
                <a16:creationId xmlns:a16="http://schemas.microsoft.com/office/drawing/2014/main" id="{5D12FF19-10F8-4EA6-875A-78317839F3F4}"/>
              </a:ext>
            </a:extLst>
          </p:cNvPr>
          <p:cNvSpPr/>
          <p:nvPr/>
        </p:nvSpPr>
        <p:spPr>
          <a:xfrm>
            <a:off x="4390887" y="5773531"/>
            <a:ext cx="680278" cy="2959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840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3. Download JavaFX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3AB89-A27F-4A9F-B005-C4FDCD28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86" y="1531315"/>
            <a:ext cx="9536483" cy="4803010"/>
          </a:xfrm>
          <a:prstGeom prst="rect">
            <a:avLst/>
          </a:prstGeom>
        </p:spPr>
      </p:pic>
      <p:sp>
        <p:nvSpPr>
          <p:cNvPr id="5" name="Google Shape;189;p9">
            <a:extLst>
              <a:ext uri="{FF2B5EF4-FFF2-40B4-BE49-F238E27FC236}">
                <a16:creationId xmlns:a16="http://schemas.microsoft.com/office/drawing/2014/main" id="{FC6BD33B-9B70-44CA-AE81-5938BC59A002}"/>
              </a:ext>
            </a:extLst>
          </p:cNvPr>
          <p:cNvSpPr/>
          <p:nvPr/>
        </p:nvSpPr>
        <p:spPr>
          <a:xfrm>
            <a:off x="3396973" y="5437809"/>
            <a:ext cx="5910470" cy="2517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2510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 fontScale="90000"/>
          </a:bodyPr>
          <a:lstStyle/>
          <a:p>
            <a:r>
              <a:rPr lang="en-US" sz="2800" b="0" dirty="0"/>
              <a:t>4. Open Eclipse, Window | Preferences | Java | Build Path | User Library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D8987-167F-4764-B83E-6C57695C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95" y="1567904"/>
            <a:ext cx="8968041" cy="48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7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 fontScale="90000"/>
          </a:bodyPr>
          <a:lstStyle/>
          <a:p>
            <a:r>
              <a:rPr lang="en-US" sz="2800" b="0" dirty="0"/>
              <a:t>5. Extract JavaFX SDK, Add External JARs | Browser to JavaFX SDK lib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46BC6-5E7B-4386-B251-96CC5FC2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135" y="1567384"/>
            <a:ext cx="9051652" cy="48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7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6113</TotalTime>
  <Words>588</Words>
  <Application>Microsoft Office PowerPoint</Application>
  <PresentationFormat>Widescreen</PresentationFormat>
  <Paragraphs>127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Noto Sans Symbols</vt:lpstr>
      <vt:lpstr>Wingdings</vt:lpstr>
      <vt:lpstr>Office Theme</vt:lpstr>
      <vt:lpstr>Hibernate Application Development &amp; CRUD Operations</vt:lpstr>
      <vt:lpstr>Objectives</vt:lpstr>
      <vt:lpstr>Student Management System</vt:lpstr>
      <vt:lpstr>Setup JavaFX in Eclipse IDE</vt:lpstr>
      <vt:lpstr>1. Open Eclipse, Help | Eclipse Market | e(fx)clipse</vt:lpstr>
      <vt:lpstr>2. Open openfx.io page, download JavaFX</vt:lpstr>
      <vt:lpstr>3. Download JavaFX</vt:lpstr>
      <vt:lpstr>4. Open Eclipse, Window | Preferences | Java | Build Path | User Library</vt:lpstr>
      <vt:lpstr>5. Extract JavaFX SDK, Add External JARs | Browser to JavaFX SDK lib</vt:lpstr>
      <vt:lpstr>Setup Scene Builder</vt:lpstr>
      <vt:lpstr>1. Open Eclipse, File | New | Maven Project</vt:lpstr>
      <vt:lpstr>2. Open Gluon Scene Builder</vt:lpstr>
      <vt:lpstr>3. Open JavaFX File </vt:lpstr>
      <vt:lpstr>Build CRUD Application with Repository Pattern</vt:lpstr>
      <vt:lpstr>1. Open Eclipse, File | New | Maven Project</vt:lpstr>
      <vt:lpstr>2. Check Create a simple project -&gt; Browse Project -&gt; Next</vt:lpstr>
      <vt:lpstr>3. Fill the information Project -&gt; Click Finish</vt:lpstr>
      <vt:lpstr>4. Structure of Maven Project</vt:lpstr>
      <vt:lpstr>5. Create hibernate.cfg.xml</vt:lpstr>
      <vt:lpstr>6. Create Books in Pojo</vt:lpstr>
      <vt:lpstr>7. Create Students in Pojo</vt:lpstr>
      <vt:lpstr>8. Create StudentDAO</vt:lpstr>
      <vt:lpstr>9. Save Student in StudentDAO</vt:lpstr>
      <vt:lpstr>10. Get All Student in StudentDAO</vt:lpstr>
      <vt:lpstr>11. Delete Student in StudentDAO</vt:lpstr>
      <vt:lpstr>12. Find A Student in StudentDAO</vt:lpstr>
      <vt:lpstr>13. Update a Student in StudentDAO</vt:lpstr>
      <vt:lpstr>14. Create IStudentRepository</vt:lpstr>
      <vt:lpstr>15. Create StudentRepository</vt:lpstr>
      <vt:lpstr>16. Create IStudentService</vt:lpstr>
      <vt:lpstr>17. Create StudentService</vt:lpstr>
      <vt:lpstr>18. Create Main Function</vt:lpstr>
      <vt:lpstr>19. Result</vt:lpstr>
      <vt:lpstr>20. Result</vt:lpstr>
      <vt:lpstr>Design GUI Application with JavaFX</vt:lpstr>
      <vt:lpstr>1. Open Eclipse, File | New | JavaFX Project</vt:lpstr>
      <vt:lpstr>2. Fill the Project Name</vt:lpstr>
      <vt:lpstr>3. Add JavaFX to Project</vt:lpstr>
      <vt:lpstr>5. Add JavaFX SDK to Project</vt:lpstr>
      <vt:lpstr>6. Choose the application type</vt:lpstr>
      <vt:lpstr>7. Build the Architecture</vt:lpstr>
      <vt:lpstr>8. Open the page | copy VM arguments</vt:lpstr>
      <vt:lpstr>9. Right Click | Run Configurations…</vt:lpstr>
      <vt:lpstr>10. Edit Main File</vt:lpstr>
      <vt:lpstr>11. Run JavaFX Project</vt:lpstr>
      <vt:lpstr>12. Add Reference Another Project</vt:lpstr>
      <vt:lpstr>13. Open AccountGUI.fxml in SceneBuilder</vt:lpstr>
      <vt:lpstr>14. Edit Account.fxml</vt:lpstr>
      <vt:lpstr>15. Edit Account.fxml</vt:lpstr>
      <vt:lpstr>16. Edit Account.fxml</vt:lpstr>
      <vt:lpstr>17. Edit Account.fxml</vt:lpstr>
      <vt:lpstr>18. Edit Account.fxml</vt:lpstr>
      <vt:lpstr>19. Edit the AccountController.java</vt:lpstr>
      <vt:lpstr>20. Edit the AccountController.java</vt:lpstr>
      <vt:lpstr>21. Show all student and get StudentID when click first cell</vt:lpstr>
      <vt:lpstr>22. CRUD for Students</vt:lpstr>
      <vt:lpstr>23. Run Project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OData in ASP.NET Core Web API</dc:title>
  <dc:creator>Thanh Van</dc:creator>
  <cp:lastModifiedBy>Thanh Van</cp:lastModifiedBy>
  <cp:revision>449</cp:revision>
  <dcterms:created xsi:type="dcterms:W3CDTF">2021-01-25T08:25:31Z</dcterms:created>
  <dcterms:modified xsi:type="dcterms:W3CDTF">2024-04-15T13:05:53Z</dcterms:modified>
</cp:coreProperties>
</file>